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Override1.xml" ContentType="application/vnd.openxmlformats-officedocument.themeOverride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0" r:id="rId4"/>
    <p:sldId id="272" r:id="rId5"/>
    <p:sldId id="273" r:id="rId6"/>
    <p:sldId id="274" r:id="rId7"/>
    <p:sldId id="275" r:id="rId8"/>
    <p:sldId id="276" r:id="rId9"/>
    <p:sldId id="277" r:id="rId10"/>
    <p:sldId id="279" r:id="rId11"/>
    <p:sldId id="280" r:id="rId12"/>
    <p:sldId id="290" r:id="rId13"/>
    <p:sldId id="283" r:id="rId14"/>
    <p:sldId id="288" r:id="rId15"/>
    <p:sldId id="289" r:id="rId16"/>
    <p:sldId id="281" r:id="rId17"/>
    <p:sldId id="285" r:id="rId18"/>
    <p:sldId id="291" r:id="rId19"/>
    <p:sldId id="286" r:id="rId20"/>
    <p:sldId id="282" r:id="rId21"/>
    <p:sldId id="292" r:id="rId22"/>
    <p:sldId id="293" r:id="rId23"/>
    <p:sldId id="294" r:id="rId24"/>
    <p:sldId id="287" r:id="rId25"/>
    <p:sldId id="284" r:id="rId26"/>
    <p:sldId id="29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>
        <p:scale>
          <a:sx n="60" d="100"/>
          <a:sy n="60" d="100"/>
        </p:scale>
        <p:origin x="-41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22T05:44:08.58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3440 5380,'17'0,"1"0,-1 0,1 17,53-17,-36 0,0 0,-17 0,-1 0,1 0,53 0,-54 0,36 0,18 0,17 0,35 0,1 0,-36 0,36 0,-19 0,-69 0,-1 0,0 0,18 0,0 0,53 0,0 0,35 0,53 0,106 0,-89 0,36 0,-123 0,-1 0,54 0,-89 0,35 0,1 0,-1 0,54 0,-19 0,54 0,-89 0,-34 0,69 0,-87 0,52 0,-34 0,-1 0,18 0,-53 0,70 0,-17 0,17 0,1 0,35 0,87 0,-69 0,70-17,-177-1,1 18,-53 0,-1-18,18 18,-17 0,0 0,-1 0,19 0,-19 0,1 0,35 0,0 0,-18 18,36 0,-1 17,-52-35,17 0,0 0,-17 18,0-18,-1 0,19 35,-19-35,1 0,52 0,-34 0,-19 17,19-17,-19 0,1 0,-1 18,19-18,-19 18,1-18,0 0,70 35,-70-35,17 18,-18-18,19 17,17-17,-18 0,-17 18,17-18,-18 0,19 35,-19-17,19-18,-19 18,1-18,17 17,-17-17,-36 0,-17 0,0 0,17 0,-35 0,-17-35,34 35,-17 0,0 0,-52-18,69 18,-87 0,52 0,36 0,-36 0,54 0,-1 0,1 0,-19 0,1 0,-36 0,1 0,-18 18,0-18,35 0,0 0,0 35,0-35,0 0,-35 0,0 18,-1-18,-34 0,17 0,18 53,-18-36,-17-17,-1 36,-52-36,-71 17,35-17,-52 71,52-36,88-35,1 18,52-18,54 0,-1 17,-17-17,17 0,1 0,-1 0,-17 0,-18 0,17 0,1 0,0 0,-71 53,18-53,-36 0,-52 36,53-19,-19-17,54 18,53-18,-36 0,54 0,-1 0,-35 0,36 0,-1 0,-35 0,35 0,1 0,-36 0,35 0,1 0,-36 0,17 0,-69 0,69 0,-52 0,-35 0,17 0,70 0,-52 0,18-53,52 53,0 0,-17 0,18 0,-1 0,0 0,1 0,-19 0,19 0,-1 0,0 0,-17 0,-18 0,-35 0,53-18,-36 18,-52 0,35-17,-89-19,1 36,52 0,54 0,52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22T05:45:04.26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15540 12347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22T06:00:29.3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3457 10618,'18'0,"-1"0,19 0,17 0,-36 0,19 0,-1 0,35 0,1 0,17 0,71 0,35 0,18 0,87 0,19 0,-106-17,87-54,-122 53,-54 18,-52 0,17-35,-17 35,-19 0,90-18,-54 18,-18-52,19 52,34 0,0 0,1 0,17 0,106 0,-71-18,107-17,52-1,0-69,0 69,0 1,-123-18,70 18,-70 0,-1 35,-70-18,-52 18,-19-53,18 53,36-18,-18 18,-36-17,-17 17,0 0,-18 0,-17 0,0 0,35 0,-18 0,18 17,17 36,18-35,-17 52,0-52,-1 17,1 36,-54-53,19-18,69 70,-69-35,70 1,-36 34,-35-52,18 17,-17 0,-19-17,18 0,18-1,-35-17,0 0,35 36,-36-19,18 1,71 70,-35-53,-53-17,17 35,-18-36,-17 1,0 35,0-35,0 35,0-36,0 1,0 0,0 17,0-18,0 1,0 0,-52 52,-1-34,-18-1,0 0,54-17,-54-1,18 19,-35-1,-18 0,36-35,-18 0,-1 18,1-18,-18 17,53-17,-88 36,53-19,0 19,-53-19,17-17,-17 36,18-36,-54 52,-34-16,-89-36,18 0,70 17,0-17,-35 0,1 0,34 0,-35 0,53 0,53 0,-53 0,123 0,-52 0,52 0,-17 0,17 0,-52 0,-71 0,-35-35,70 35,35 0,54 0,-1-18,54 18,-19 0,19 0,-19 0,19-17,-1 17,1 0,-54 0,36 0,-89-35,36 35,-35 0,17 0,-18 0,36 0,53 0,-53 0,70 0,0 0,-17 0,17 0,-17 0,-35 0,-19 0,-34 0,52 0,-17 0,18 0,34 0,-69-53,87 53,0 0,-70-18,35 18,36 0,-1 0,0 0,-52-18,52 18,0 0,-35-17,18 17,-35-53,-1 35,36 18,-18-17,-35-1,52 18,-34-53,52 53,-35-18,18 1,17-1,1 0,-1 1,1 17,-1-18,0 1,18-19,0 19,0-1,18 0,0 1,-1-36,54 18,-54 17,1 0,0 1,17-1,18 18,0-35,17 35,18 0,18-18,53 18,106-71,-54 54,72-18,16-1,-52-34,18 52,-18-17,0 0,53 35,-18-71,18 36,-18 17,-18-17,-17 35,-70-71,-142 54,53 17,-70 0,35 0,-36 0,54 0,-36 0,-17 0,70 0,-35 0,18 0,17 0,106 0,53 0,0 0,0 0,0 0,-36-18,89 18,-176-35,-19-18,-69 53,17 0,-36 0,18 0,18 0,53 0,-70 0,52 0,70 0,-34 0,-1 0,18 0,-17 0,-1 0,-52 0,0 0,-19 0,-34 0,0 0,17 0,-17 0,-1 0,1 0,52 0,-52 0,0 0,17 17,-17-17,-1 0,1 0,17 0,-17 18,17 17,-17-17,-18 0,0 35,0-36,0 1,0-1,0 19,0-19,0 19,-71-1,-17 18,-53 0,-53 53,35-89,-105 89,52-88,-158 17,34 0,37 36,-72-36,1 36,123-18,-53-18,53 0,71-35,-1 35,-34-17,-1 53,141-71,-52 17,52-17,-17 0,53 0,-36 0,54 0,-36 0,35 0,0 0,1 0,-18 0,-18 0,-36 0,-34 0,35 0,52 0,-69-17,16-19,19 36,-18-17,-89 17,89-36,0 36,70 0,1 0,-36 0,17 0,19 0,-36 0,35 0,-52 0,52-17,0-1,-34 18,34 0,-17-18,-36 18,53 0,1 0,-36-17,71 17,211 0,-35 0,176 0,36 0,17-35,53-71,-193 70,-72 19,-105-36,-88 53,-1 0,19 0,-19 0,1 0,70 0,-70 0,52 0,1 0,0 0,17 0,70 0,-34 0,17-35,-17 17,-72-17,-34 35,0 0,17-18,-17 0,-1 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22T06:13:36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2011 13511,'17'0,"19"0,17 0,-36 0,19 18,-19-18,36 52,-35-52,-1 0,1 0,0 0,35 36,-18-36,-18 0,19 0,-19 17,1-17,35 0,0 0,0 0,70 0,-52 0,123 0,-141 0,70 0,-17 0,-53 0,0 0,-35 0,-1 0,1 0,-1 0,1 0,0 0,17 0,-17 0,-1 0,1 0,17 0,-17 0,17 0,0 0,-17 0,17 0,36 0,-36 0,0 0,-17 0,0 0,-1 0,36 0,-35 0,-1 0,1 0,17 0,-17 0,17 0,1 0,-19 0,1 0,35 0,0 0,-36 0,54 0,-1 0,-52 0,17 0,1 0,-19 0,19 0,34 0,-35 0,36 0,-36 0,18 0,-35 0,-18-17,0-1,0 0,-18 1,-52-36,52 53,0-18,-17 18,17-17,1 17,-1-18,-17 18,17 0,1-18,-1 1,-17 17,17 0,0-18,1 18,-19 0,19-18,-1 18,1 0,-19 0,19 0,-1 0,0 0,-17 0,17 0,1 0,-1 0,-35 0,36 0,-1 0,-35 0,35 0,1 0,-19 0,1 0,18 0,-1 0,-53 0,54 0,-1 0,-17 0,-18 0,0 0,18 0,-53 0,70 0,0 0,-35 0,36 0,-1 0,-35 0,36 0,-1 0,0 0,-17 0,17-17,-17 17,0 0,17 0,-17 0,-18-36,35 36,1 0,-1 0,-17 0,17 0,0 0,1 0,-18 0,17 0,-17 0,-1 0,1 0,17 0,-34 0,16 0,19 0,-19 0,1 0,-36 0,54 0,-1 0,1 0,-19 0,1 0,17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06897" units="1/cm"/>
        </inkml:channelProperties>
      </inkml:inkSource>
      <inkml:timestamp xml:id="ts0" timeString="2025-01-22T06:13:39.91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6121 13387,'17'0,"1"0,17 0,0 0,-17 0,0 0,-1 0,19 0,-19 0,36 36,-18-36,-17 0,17 0,1 0,-19 0,1 17,0-17,17 0,18 0,-36 0,36 0,-35 0,0 0,34 0,-34 0,0 0,52 0,-52 0,0 0,34 0,-16 0,34 0,54 0,-1 0,1 0,52-17,-70-1,-71 0,36 18,-36-35,18 0,-18 17,-17 18,17 0,-17 0,70 0,35-35,1 35,52-18,-35-17,-105 17,-1 1,18 17,-35-18,17 18,-18 0,1 0,-36 35,1-17,-18 17,-1 18,19-35,-1-1,0 19,1-19,-1 1,0-18,1 18,-18-18,17 17,0 1,1-18,-19 18,19-1,-1-17,-35 18,35-18,1 0,-18 35,-1-35,19 18,-1-18,0 0,-17 0,17 0,1 0,-1 0,-17 0,-18 0,0 0,18 0,-36 0,36 0,-36 0,54 0,-19 0,-16 0,34 0,0 0,-35 0,36 0,-19 0,1 0,18 0,-72 0,72 0,-54 0,18 0,0 0,36 0,-1 0,0 0,-34 0,34 0,0 0,1 0,-19 0,19 0,-1 0,0 0,1 0,-1 0,0 0,1 0,-1 0,-35 0,36 0,-1 0,-17 0,17 0,0 0,1 0,-18 0,17 0,0 0,1 0,-19 0,19 0,-1 0,0 0,-17 0,18 0,-1 0,0 0,-17 0,17 0,1 0,-1 0,-52 0,-1 17,53-17,1 0,-1 0,0 0,-17 0,17 0,1 0,-1 0,-17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7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9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6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6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13FC-66C6-4930-AAD8-6C0E37E6E5CB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9.emf"/><Relationship Id="rId5" Type="http://schemas.microsoft.com/office/2007/relationships/hdphoto" Target="../media/hdphoto6.wdp"/><Relationship Id="rId10" Type="http://schemas.openxmlformats.org/officeDocument/2006/relationships/customXml" Target="../ink/ink5.xml"/><Relationship Id="rId4" Type="http://schemas.openxmlformats.org/officeDocument/2006/relationships/image" Target="../media/image22.jpeg"/><Relationship Id="rId9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8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emf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emf"/><Relationship Id="rId5" Type="http://schemas.openxmlformats.org/officeDocument/2006/relationships/image" Target="../media/image5.jpg"/><Relationship Id="rId10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9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jp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jpg"/><Relationship Id="rId10" Type="http://schemas.openxmlformats.org/officeDocument/2006/relationships/image" Target="../media/image19.emf"/><Relationship Id="rId4" Type="http://schemas.openxmlformats.org/officeDocument/2006/relationships/image" Target="../media/image3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258" y="1102611"/>
            <a:ext cx="11136086" cy="4005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Name of Course: Engineering Mechanics 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Course code: </a:t>
            </a:r>
            <a:r>
              <a:rPr lang="en-IN" sz="5400" dirty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2</a:t>
            </a:r>
            <a:r>
              <a:rPr lang="en-IN" sz="5400" dirty="0" smtClean="0">
                <a:solidFill>
                  <a:schemeClr val="accent5">
                    <a:lumMod val="75000"/>
                  </a:schemeClr>
                </a:solidFill>
                <a:latin typeface="Marcellus" panose="020E0602050203020307" pitchFamily="34" charset="0"/>
              </a:rPr>
              <a:t>16U06C104</a:t>
            </a:r>
            <a:endParaRPr lang="en-US" sz="5400" dirty="0">
              <a:solidFill>
                <a:schemeClr val="accent5">
                  <a:lumMod val="75000"/>
                </a:schemeClr>
              </a:solidFill>
              <a:latin typeface="Marcellus" panose="020E0602050203020307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Module 1: System of Forces 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Lecture 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8, 9: 1.2 Resultant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of 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Marcellus" panose="020E0602050203020307" pitchFamily="34" charset="0"/>
              </a:rPr>
              <a:t>forces in Forces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Marcellus" panose="020E0602050203020307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" y="2219"/>
            <a:ext cx="566958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3" y="0"/>
            <a:ext cx="209677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39" y="5830821"/>
            <a:ext cx="868683" cy="64748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A3B82F8-7F36-4AE6-A785-76BCA479C6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5828983"/>
            <a:ext cx="2655568" cy="6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0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832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Moment of a force about a given line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77086" y="5811434"/>
            <a:ext cx="369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4: Moment of a force about a given line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09" y="4284031"/>
            <a:ext cx="37338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7" t="5052" r="1407" b="12993"/>
          <a:stretch/>
        </p:blipFill>
        <p:spPr bwMode="auto">
          <a:xfrm>
            <a:off x="191452" y="923924"/>
            <a:ext cx="8562023" cy="4152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97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832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Magnitude of force and their direction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1" y="1140360"/>
            <a:ext cx="9735754" cy="4212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425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60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Magnitude of force and their direction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5122" name="Picture 2" descr="C:\Users\Admin\Downloads\WhatsApp Image 2024-01-23 at 10.41.26 AM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4000"/>
                    </a14:imgEffect>
                    <a14:imgEffect>
                      <a14:brightnessContrast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7" t="9947" r="2145" b="3923"/>
          <a:stretch/>
        </p:blipFill>
        <p:spPr bwMode="auto">
          <a:xfrm>
            <a:off x="414655" y="6411433"/>
            <a:ext cx="405600" cy="28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1" y="1757793"/>
            <a:ext cx="6216650" cy="494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32" y="494780"/>
            <a:ext cx="10888012" cy="346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723960" y="4800240"/>
              <a:ext cx="1054440" cy="10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120" y="4736880"/>
                <a:ext cx="10861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197080" y="4736880"/>
              <a:ext cx="1016280" cy="152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1240" y="4673520"/>
                <a:ext cx="1047960" cy="2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1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1040979" cy="11316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Numerical on Vector component of force about a line,  </a:t>
            </a:r>
            <a:b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moment of given force about a </a:t>
            </a:r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point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489" y="0"/>
            <a:ext cx="57551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11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170" y="1615286"/>
            <a:ext cx="2753109" cy="2210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7393" y="1352550"/>
            <a:ext cx="6984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4375" indent="-714375" algn="just">
              <a:tabLst>
                <a:tab pos="628650" algn="l"/>
              </a:tabLst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Q. 1) A force of 50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kN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magnitude is acting at the point  A(2, 3, 4) m towards point B(6, -2, -3) m. </a:t>
            </a:r>
          </a:p>
          <a:p>
            <a:pPr marL="714375" indent="-714375" algn="just">
              <a:tabLst>
                <a:tab pos="628650" algn="l"/>
              </a:tabLst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Determine: </a:t>
            </a:r>
          </a:p>
          <a:p>
            <a:pPr marL="714375" indent="-714375" algn="just">
              <a:tabLst>
                <a:tab pos="628650" algn="l"/>
              </a:tabLst>
            </a:pP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) Vector component of this force along the line AC. Point C is (5, 1, 2) m. </a:t>
            </a:r>
          </a:p>
          <a:p>
            <a:pPr marL="714375" indent="-714375" algn="just">
              <a:tabLst>
                <a:tab pos="628650" algn="l"/>
              </a:tabLst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ii) Moment of given force about a point D(-1, 1, 2) 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4236" y="3896909"/>
            <a:ext cx="369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5: Vector component of a force about a given point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[1]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35430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57" y="479608"/>
            <a:ext cx="3672645" cy="294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01624" y="3451677"/>
            <a:ext cx="5256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5: Vector component of a force about a given point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[1]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64"/>
          <a:stretch/>
        </p:blipFill>
        <p:spPr bwMode="auto">
          <a:xfrm>
            <a:off x="236655" y="254509"/>
            <a:ext cx="7336399" cy="38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86"/>
          <a:stretch/>
        </p:blipFill>
        <p:spPr bwMode="auto">
          <a:xfrm>
            <a:off x="389055" y="4742157"/>
            <a:ext cx="7336399" cy="1942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9055" y="4291348"/>
            <a:ext cx="525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Marcellus"/>
              </a:rPr>
              <a:t>For finding the Force vector along line </a:t>
            </a:r>
            <a:endParaRPr lang="en-IN" b="1" baseline="30000" dirty="0">
              <a:solidFill>
                <a:srgbClr val="C00000"/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100736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41" y="0"/>
            <a:ext cx="721259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362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084" y="315620"/>
            <a:ext cx="3889917" cy="312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81"/>
          <a:stretch/>
        </p:blipFill>
        <p:spPr bwMode="auto">
          <a:xfrm>
            <a:off x="191054" y="169384"/>
            <a:ext cx="6433030" cy="2021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47" y="3263903"/>
            <a:ext cx="5651832" cy="336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8" b="16138"/>
          <a:stretch/>
        </p:blipFill>
        <p:spPr bwMode="auto">
          <a:xfrm>
            <a:off x="343454" y="2534969"/>
            <a:ext cx="6433030" cy="2905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29" b="1015"/>
          <a:stretch/>
        </p:blipFill>
        <p:spPr bwMode="auto">
          <a:xfrm>
            <a:off x="343454" y="5790775"/>
            <a:ext cx="6433030" cy="83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23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48" y="799391"/>
            <a:ext cx="4238403" cy="3946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055737" y="4744234"/>
            <a:ext cx="39484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6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: Resultant for Non-Coplanar, concurrent force system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[2]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5738" y="35512"/>
            <a:ext cx="995629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628650" algn="just">
              <a:buNone/>
            </a:pPr>
            <a:r>
              <a:rPr lang="en-US" sz="2800" dirty="0">
                <a:latin typeface="Marcellus"/>
              </a:rPr>
              <a:t>Q</a:t>
            </a:r>
            <a:r>
              <a:rPr lang="en-US" sz="2400" dirty="0">
                <a:latin typeface="Marcellus"/>
              </a:rPr>
              <a:t>. 2 The tower is held place by three  cables. If the force of each cable    acting on the tower is shown fig., Determine the resultant.</a:t>
            </a:r>
            <a:endParaRPr lang="en-IN" sz="2400" dirty="0">
              <a:latin typeface="Marcellu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6" t="28784" r="1940" b="26824"/>
          <a:stretch/>
        </p:blipFill>
        <p:spPr bwMode="auto">
          <a:xfrm>
            <a:off x="4809848" y="2073380"/>
            <a:ext cx="2955905" cy="2709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31698" r="45935" b="13899"/>
          <a:stretch/>
        </p:blipFill>
        <p:spPr bwMode="auto">
          <a:xfrm>
            <a:off x="185738" y="2772827"/>
            <a:ext cx="4637823" cy="36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9" r="45935"/>
          <a:stretch/>
        </p:blipFill>
        <p:spPr bwMode="auto">
          <a:xfrm>
            <a:off x="5358875" y="5875040"/>
            <a:ext cx="5156725" cy="75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r="45935" b="88550"/>
          <a:stretch/>
        </p:blipFill>
        <p:spPr bwMode="auto">
          <a:xfrm>
            <a:off x="375851" y="846511"/>
            <a:ext cx="4280377" cy="71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10848" r="45935" b="73393"/>
          <a:stretch/>
        </p:blipFill>
        <p:spPr bwMode="auto">
          <a:xfrm>
            <a:off x="338138" y="1672225"/>
            <a:ext cx="4280377" cy="97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1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9682" y="244792"/>
            <a:ext cx="11754987" cy="1125221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804863" indent="-804863" algn="just">
              <a:buNone/>
            </a:pPr>
            <a:r>
              <a:rPr lang="en-US" sz="2400" dirty="0" smtClean="0">
                <a:latin typeface="Marcellus"/>
              </a:rPr>
              <a:t>Q. 3  Three forces 20 </a:t>
            </a:r>
            <a:r>
              <a:rPr lang="en-US" sz="2400" dirty="0" err="1" smtClean="0">
                <a:latin typeface="Marcellus"/>
              </a:rPr>
              <a:t>kN</a:t>
            </a:r>
            <a:r>
              <a:rPr lang="en-US" sz="2400" dirty="0" smtClean="0">
                <a:latin typeface="Marcellus"/>
              </a:rPr>
              <a:t>, 30 </a:t>
            </a:r>
            <a:r>
              <a:rPr lang="en-US" sz="2400" dirty="0" err="1" smtClean="0">
                <a:latin typeface="Marcellus"/>
              </a:rPr>
              <a:t>kN</a:t>
            </a:r>
            <a:r>
              <a:rPr lang="en-US" sz="2400" dirty="0" smtClean="0">
                <a:latin typeface="Marcellus"/>
              </a:rPr>
              <a:t> and 40 </a:t>
            </a:r>
            <a:r>
              <a:rPr lang="en-US" sz="2400" dirty="0" err="1" smtClean="0">
                <a:latin typeface="Marcellus"/>
              </a:rPr>
              <a:t>kN</a:t>
            </a:r>
            <a:r>
              <a:rPr lang="en-US" sz="2400" dirty="0" smtClean="0">
                <a:latin typeface="Marcellus"/>
              </a:rPr>
              <a:t> act normal to x-y plane as shown in fig. Determine the magnitude and direction and point of application of resultant force.</a:t>
            </a:r>
            <a:endParaRPr lang="en-IN" sz="2400" dirty="0"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0434" y="4374604"/>
            <a:ext cx="369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7: Resultant for Non – Coplanar, parallel force system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[2]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449" y="1370013"/>
            <a:ext cx="4513152" cy="311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73" y="1370013"/>
            <a:ext cx="46926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58" y="2367738"/>
            <a:ext cx="53276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73" y="3871846"/>
            <a:ext cx="4660900" cy="103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8" y="5253355"/>
            <a:ext cx="636270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8" y="5830377"/>
            <a:ext cx="31432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1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0" y="372656"/>
            <a:ext cx="5105400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5" y="1762494"/>
            <a:ext cx="525145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54"/>
          <a:stretch/>
        </p:blipFill>
        <p:spPr bwMode="auto">
          <a:xfrm>
            <a:off x="239565" y="3429000"/>
            <a:ext cx="5645150" cy="1261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85" b="17297"/>
          <a:stretch/>
        </p:blipFill>
        <p:spPr bwMode="auto">
          <a:xfrm>
            <a:off x="5671436" y="2309160"/>
            <a:ext cx="6307285" cy="1517726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8" t="62457" b="10891"/>
          <a:stretch/>
        </p:blipFill>
        <p:spPr bwMode="auto">
          <a:xfrm>
            <a:off x="9503855" y="3920105"/>
            <a:ext cx="2352122" cy="48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3" t="82007" r="44647"/>
          <a:stretch/>
        </p:blipFill>
        <p:spPr bwMode="auto">
          <a:xfrm>
            <a:off x="6670050" y="4325744"/>
            <a:ext cx="4132610" cy="36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95" y="4970289"/>
            <a:ext cx="4610100" cy="10287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621" y="6292850"/>
            <a:ext cx="8096250" cy="476250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364" y="117696"/>
            <a:ext cx="3850636" cy="228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4"/>
          <a:stretch/>
        </p:blipFill>
        <p:spPr bwMode="auto">
          <a:xfrm>
            <a:off x="391965" y="5169528"/>
            <a:ext cx="5645150" cy="1275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2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832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Numerical on Forces in Space </a:t>
            </a:r>
            <a:b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(Resultant of parallel space forces)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7394" y="1825625"/>
            <a:ext cx="5927682" cy="4351338"/>
          </a:xfrm>
        </p:spPr>
        <p:txBody>
          <a:bodyPr/>
          <a:lstStyle/>
          <a:p>
            <a:pPr marL="804863" indent="-804863" algn="just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Q.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4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 A plate foundation is subjected 5 vertical forces as shown in fig. Replace these five forces by a means of single vertical force and determine the point of replacement.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0436" y="4687484"/>
            <a:ext cx="369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8: Resultant for Non – Coplanar, parallel force system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[2]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11" y="1028700"/>
            <a:ext cx="4138613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54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472" y="314441"/>
            <a:ext cx="6124669" cy="66333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Vector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41" y="1182479"/>
            <a:ext cx="6123215" cy="483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548" y="6553784"/>
            <a:ext cx="1221399" cy="217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584" y="6627068"/>
            <a:ext cx="5065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Admin\Downloads\1_QMlS-5t9X11ulE8nj8bceA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40" y="1455121"/>
            <a:ext cx="5715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1238400" y="1923840"/>
              <a:ext cx="2857680" cy="273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22200" y="1860480"/>
                <a:ext cx="28897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5594400" y="444492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78200" y="4381200"/>
                <a:ext cx="3240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4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1452" y="168431"/>
            <a:ext cx="6300620" cy="5719203"/>
          </a:xfrm>
        </p:spPr>
        <p:txBody>
          <a:bodyPr>
            <a:normAutofit/>
          </a:bodyPr>
          <a:lstStyle/>
          <a:p>
            <a:pPr marL="628650" indent="-628650" algn="just">
              <a:buNone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Q. 5 Forces F1 = 1 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kN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, F2 = 3 KN, F3 = 2 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kN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, F4 = 5 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kN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and F5 = 2 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kN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act along the line joining the </a:t>
            </a:r>
            <a:r>
              <a:rPr lang="en-US" sz="3200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centres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 </a:t>
            </a: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of the parallel piped whose side are</a:t>
            </a:r>
          </a:p>
          <a:p>
            <a:pPr marL="628650" indent="-628650" algn="just">
              <a:buNone/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     2.5 m, 2 m and 1.5 m as shown in Fig. Determine the resultant force and the moment of the resultant couple at the origin O.</a:t>
            </a:r>
            <a:endParaRPr lang="en-IN" sz="32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72" y="711143"/>
            <a:ext cx="5124417" cy="37793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10" name="TextBox 9"/>
          <p:cNvSpPr txBox="1"/>
          <p:nvPr/>
        </p:nvSpPr>
        <p:spPr>
          <a:xfrm>
            <a:off x="6823911" y="5029514"/>
            <a:ext cx="369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9: Resultant for Non – Coplanar, Non - concurrent force system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[1]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38650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8" y="85238"/>
            <a:ext cx="8456369" cy="219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8" y="2281473"/>
            <a:ext cx="7559282" cy="210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7" y="4313181"/>
            <a:ext cx="7016419" cy="248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820" y="2087270"/>
            <a:ext cx="4216029" cy="3109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4271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6" y="135189"/>
            <a:ext cx="74422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33"/>
          <a:stretch/>
        </p:blipFill>
        <p:spPr bwMode="auto">
          <a:xfrm>
            <a:off x="420939" y="941556"/>
            <a:ext cx="8456369" cy="74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257" y="223523"/>
            <a:ext cx="311785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482" y="3409075"/>
            <a:ext cx="4216029" cy="31094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2" name="Rectangle 1"/>
          <p:cNvSpPr/>
          <p:nvPr/>
        </p:nvSpPr>
        <p:spPr>
          <a:xfrm>
            <a:off x="420938" y="1923167"/>
            <a:ext cx="810948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Marcellus"/>
              </a:rPr>
              <a:t>For force F1 with respect to origin O(0,0,0) and observing the direction of f1 force through A(0,0,2) to E(0,1.5,0), start point of F</a:t>
            </a:r>
            <a:r>
              <a:rPr lang="en-US" baseline="-25000" dirty="0">
                <a:latin typeface="Marcellus"/>
              </a:rPr>
              <a:t>1</a:t>
            </a:r>
            <a:r>
              <a:rPr lang="en-US" dirty="0" smtClean="0">
                <a:latin typeface="Marcellus"/>
              </a:rPr>
              <a:t> is point </a:t>
            </a:r>
            <a:r>
              <a:rPr lang="en-US" dirty="0">
                <a:latin typeface="Marcellus"/>
              </a:rPr>
              <a:t>A(0,0,2)</a:t>
            </a:r>
            <a:r>
              <a:rPr lang="en-US" dirty="0" smtClean="0">
                <a:latin typeface="Marcellus"/>
              </a:rPr>
              <a:t> it will give X</a:t>
            </a:r>
            <a:r>
              <a:rPr lang="en-US" baseline="-25000" dirty="0">
                <a:latin typeface="Marcellus"/>
              </a:rPr>
              <a:t>1</a:t>
            </a:r>
            <a:r>
              <a:rPr lang="en-US" dirty="0" smtClean="0">
                <a:latin typeface="Marcellus"/>
              </a:rPr>
              <a:t> as in figure and O</a:t>
            </a:r>
            <a:r>
              <a:rPr lang="en-US" dirty="0">
                <a:latin typeface="Marcellus"/>
              </a:rPr>
              <a:t>(0,0,0)</a:t>
            </a:r>
            <a:r>
              <a:rPr lang="en-US" dirty="0" smtClean="0">
                <a:latin typeface="Marcellus"/>
              </a:rPr>
              <a:t> will give X</a:t>
            </a:r>
            <a:r>
              <a:rPr lang="en-US" baseline="-25000" dirty="0" smtClean="0">
                <a:latin typeface="Marcellus"/>
              </a:rPr>
              <a:t>3</a:t>
            </a:r>
          </a:p>
          <a:p>
            <a:endParaRPr lang="en-US" dirty="0">
              <a:latin typeface="Marcellus"/>
            </a:endParaRPr>
          </a:p>
          <a:p>
            <a:r>
              <a:rPr lang="en-US" dirty="0" smtClean="0">
                <a:latin typeface="Marcellus"/>
              </a:rPr>
              <a:t>Here position vector </a:t>
            </a:r>
            <a:r>
              <a:rPr lang="en-US" dirty="0" err="1" smtClean="0">
                <a:latin typeface="Marcellus"/>
              </a:rPr>
              <a:t>r</a:t>
            </a:r>
            <a:r>
              <a:rPr lang="en-US" baseline="-25000" dirty="0" err="1">
                <a:latin typeface="Marcellus"/>
              </a:rPr>
              <a:t>OA</a:t>
            </a:r>
            <a:r>
              <a:rPr lang="en-US" dirty="0" smtClean="0">
                <a:latin typeface="Marcellus"/>
              </a:rPr>
              <a:t> for AE  F1, r</a:t>
            </a:r>
            <a:r>
              <a:rPr lang="en-US" baseline="-25000" dirty="0">
                <a:latin typeface="Marcellus"/>
              </a:rPr>
              <a:t>1</a:t>
            </a:r>
            <a:r>
              <a:rPr lang="en-US" dirty="0" smtClean="0">
                <a:latin typeface="Marcellus"/>
              </a:rPr>
              <a:t>= (0-0)i + (0-0)j + (2-0)k= 2k   </a:t>
            </a:r>
          </a:p>
          <a:p>
            <a:endParaRPr lang="en-US" dirty="0">
              <a:latin typeface="Marcellus"/>
            </a:endParaRPr>
          </a:p>
          <a:p>
            <a:r>
              <a:rPr lang="en-US" dirty="0" smtClean="0">
                <a:latin typeface="Marcellus"/>
              </a:rPr>
              <a:t>Similarly for force FD 		F2   r</a:t>
            </a:r>
            <a:r>
              <a:rPr lang="en-US" baseline="-25000" dirty="0" smtClean="0">
                <a:latin typeface="Marcellus"/>
              </a:rPr>
              <a:t>2</a:t>
            </a:r>
            <a:r>
              <a:rPr lang="en-US" dirty="0" smtClean="0">
                <a:latin typeface="Marcellus"/>
              </a:rPr>
              <a:t>= (0-0)i </a:t>
            </a:r>
            <a:r>
              <a:rPr lang="en-US" dirty="0">
                <a:latin typeface="Marcellus"/>
              </a:rPr>
              <a:t>+ </a:t>
            </a:r>
            <a:r>
              <a:rPr lang="en-US" dirty="0" smtClean="0">
                <a:latin typeface="Marcellus"/>
              </a:rPr>
              <a:t>(1.5-0)j </a:t>
            </a:r>
            <a:r>
              <a:rPr lang="en-US" dirty="0">
                <a:latin typeface="Marcellus"/>
              </a:rPr>
              <a:t>+ </a:t>
            </a:r>
            <a:r>
              <a:rPr lang="en-US" dirty="0" smtClean="0">
                <a:latin typeface="Marcellus"/>
              </a:rPr>
              <a:t>(2-0)k= 1.5i+2j</a:t>
            </a:r>
          </a:p>
          <a:p>
            <a:r>
              <a:rPr lang="en-US" dirty="0" smtClean="0">
                <a:latin typeface="Marcellus"/>
              </a:rPr>
              <a:t>   				GC 		F3   r</a:t>
            </a:r>
            <a:r>
              <a:rPr lang="en-US" baseline="-25000" dirty="0" smtClean="0">
                <a:latin typeface="Marcellus"/>
              </a:rPr>
              <a:t>3</a:t>
            </a:r>
            <a:r>
              <a:rPr lang="en-US" dirty="0" smtClean="0">
                <a:latin typeface="Marcellus"/>
              </a:rPr>
              <a:t>= </a:t>
            </a:r>
            <a:r>
              <a:rPr lang="en-US" dirty="0">
                <a:latin typeface="Marcellus"/>
              </a:rPr>
              <a:t>(2.5-0)i + </a:t>
            </a:r>
            <a:r>
              <a:rPr lang="en-US" dirty="0" smtClean="0">
                <a:latin typeface="Marcellus"/>
              </a:rPr>
              <a:t>(</a:t>
            </a:r>
            <a:r>
              <a:rPr lang="en-US" dirty="0">
                <a:latin typeface="Marcellus"/>
              </a:rPr>
              <a:t>0</a:t>
            </a:r>
            <a:r>
              <a:rPr lang="en-US" dirty="0" smtClean="0">
                <a:latin typeface="Marcellus"/>
              </a:rPr>
              <a:t>-0)j </a:t>
            </a:r>
            <a:r>
              <a:rPr lang="en-US" dirty="0">
                <a:latin typeface="Marcellus"/>
              </a:rPr>
              <a:t>+ (</a:t>
            </a:r>
            <a:r>
              <a:rPr lang="en-US" dirty="0" smtClean="0">
                <a:latin typeface="Marcellus"/>
              </a:rPr>
              <a:t>0-0)k   = 2.5i</a:t>
            </a:r>
          </a:p>
          <a:p>
            <a:r>
              <a:rPr lang="en-US" dirty="0">
                <a:latin typeface="Marcellus"/>
              </a:rPr>
              <a:t>	</a:t>
            </a:r>
            <a:r>
              <a:rPr lang="en-US" dirty="0" smtClean="0">
                <a:latin typeface="Marcellus"/>
              </a:rPr>
              <a:t>			AG 		F4   r</a:t>
            </a:r>
            <a:r>
              <a:rPr lang="en-US" baseline="-25000" dirty="0" smtClean="0">
                <a:latin typeface="Marcellus"/>
              </a:rPr>
              <a:t>4</a:t>
            </a:r>
            <a:r>
              <a:rPr lang="en-US" dirty="0" smtClean="0">
                <a:latin typeface="Marcellus"/>
              </a:rPr>
              <a:t>= (</a:t>
            </a:r>
            <a:r>
              <a:rPr lang="en-US" dirty="0">
                <a:latin typeface="Marcellus"/>
              </a:rPr>
              <a:t>0</a:t>
            </a:r>
            <a:r>
              <a:rPr lang="en-US" dirty="0" smtClean="0">
                <a:latin typeface="Marcellus"/>
              </a:rPr>
              <a:t>-0)i </a:t>
            </a:r>
            <a:r>
              <a:rPr lang="en-US" dirty="0">
                <a:latin typeface="Marcellus"/>
              </a:rPr>
              <a:t>+ (0-0)j + </a:t>
            </a:r>
            <a:r>
              <a:rPr lang="en-US" dirty="0" smtClean="0">
                <a:latin typeface="Marcellus"/>
              </a:rPr>
              <a:t>(2-0)k      = 2k</a:t>
            </a:r>
          </a:p>
          <a:p>
            <a:r>
              <a:rPr lang="en-US" dirty="0">
                <a:latin typeface="Marcellus"/>
              </a:rPr>
              <a:t>	</a:t>
            </a:r>
            <a:r>
              <a:rPr lang="en-US" dirty="0" smtClean="0">
                <a:latin typeface="Marcellus"/>
              </a:rPr>
              <a:t>			FG 		F5   r</a:t>
            </a:r>
            <a:r>
              <a:rPr lang="en-US" baseline="-25000" dirty="0" smtClean="0">
                <a:latin typeface="Marcellus"/>
              </a:rPr>
              <a:t>5</a:t>
            </a:r>
            <a:r>
              <a:rPr lang="en-US" dirty="0" smtClean="0">
                <a:latin typeface="Marcellus"/>
              </a:rPr>
              <a:t>= (2.5-0)i </a:t>
            </a:r>
            <a:r>
              <a:rPr lang="en-US" dirty="0">
                <a:latin typeface="Marcellus"/>
              </a:rPr>
              <a:t>+ </a:t>
            </a:r>
            <a:r>
              <a:rPr lang="en-US" dirty="0" smtClean="0">
                <a:latin typeface="Marcellus"/>
              </a:rPr>
              <a:t>(0-0)j </a:t>
            </a:r>
            <a:r>
              <a:rPr lang="en-US" dirty="0">
                <a:latin typeface="Marcellus"/>
              </a:rPr>
              <a:t>+ </a:t>
            </a:r>
            <a:r>
              <a:rPr lang="en-US" dirty="0" smtClean="0">
                <a:latin typeface="Marcellus"/>
              </a:rPr>
              <a:t>(0-0)k   = 2.5i</a:t>
            </a:r>
          </a:p>
          <a:p>
            <a:endParaRPr lang="en-US" dirty="0" smtClean="0">
              <a:latin typeface="Marcellus"/>
            </a:endParaRPr>
          </a:p>
          <a:p>
            <a:endParaRPr lang="en-US" dirty="0" smtClean="0">
              <a:latin typeface="Marcellu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1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137" y="2929242"/>
            <a:ext cx="5433203" cy="4007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035" y="541313"/>
            <a:ext cx="5206646" cy="220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62" y="4611757"/>
            <a:ext cx="3420670" cy="208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22" y="314084"/>
            <a:ext cx="6192571" cy="318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6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78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Numerical on Forces in Space </a:t>
            </a:r>
            <a:b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(Resultant of General force system in Space)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693" y="1752787"/>
            <a:ext cx="6465163" cy="4351338"/>
          </a:xfrm>
        </p:spPr>
        <p:txBody>
          <a:bodyPr>
            <a:normAutofit lnSpcReduction="10000"/>
          </a:bodyPr>
          <a:lstStyle/>
          <a:p>
            <a:pPr marL="628650" indent="-628650" algn="just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Q. 6 The following forces act on the block shown in fig.  </a:t>
            </a:r>
          </a:p>
          <a:p>
            <a:pPr marL="628650" indent="-628650" algn="just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     F1 = 40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kN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at point C along CD, </a:t>
            </a:r>
          </a:p>
          <a:p>
            <a:pPr marL="628650" indent="-628650" algn="just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     F2 = 30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kN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at point D along DB and</a:t>
            </a:r>
          </a:p>
          <a:p>
            <a:pPr marL="628650" indent="-628650" algn="just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     F3 = 100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kN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at point D along DE. Determine the resultant force and resultant moment of these forces acting at O. </a:t>
            </a:r>
          </a:p>
          <a:p>
            <a:pPr marL="628650" indent="-628650" algn="just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      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3911" y="5029514"/>
            <a:ext cx="369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10: Resultant for Non – Coplanar, Non - concurrent force system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[2]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5" y="2072555"/>
            <a:ext cx="382587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89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78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References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694" y="1752787"/>
            <a:ext cx="10147256" cy="4351338"/>
          </a:xfrm>
        </p:spPr>
        <p:txBody>
          <a:bodyPr/>
          <a:lstStyle/>
          <a:p>
            <a:pPr marL="514350" indent="-514350" algn="just"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Engineering Mechanics, N. H. Dubey, Mc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Graw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Hill Education (India) Pvt. Ltd., page no: 4.2 to 4.30.</a:t>
            </a:r>
          </a:p>
          <a:p>
            <a:pPr marL="514350" indent="-514350" algn="just"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Engineering Mechanics, M. D.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Dayal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, chapter 7, Space Forces, page no. 157 to 179.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130652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4276" y="354542"/>
            <a:ext cx="10800785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/>
              <a:t>Module 2 – Kinematics of Particles &amp; Rigid Bodies</a:t>
            </a:r>
            <a:br>
              <a:rPr lang="en-US" sz="3600" dirty="0"/>
            </a:br>
            <a:r>
              <a:rPr lang="en-US" sz="3600" dirty="0"/>
              <a:t>Module Section 2.1 – Kinematics of </a:t>
            </a:r>
            <a:r>
              <a:rPr lang="en-US" sz="3600" dirty="0" smtClean="0"/>
              <a:t>Particles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688063" y="2080096"/>
            <a:ext cx="10836998" cy="107721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200" b="1" dirty="0"/>
              <a:t>Kinematics</a:t>
            </a:r>
            <a:r>
              <a:rPr lang="en-US" sz="3200" dirty="0"/>
              <a:t>: It is concerned only with the study of motion of the body </a:t>
            </a:r>
            <a:r>
              <a:rPr lang="en-US" sz="3200" dirty="0" smtClean="0"/>
              <a:t>without consideration </a:t>
            </a:r>
            <a:r>
              <a:rPr lang="en-US" sz="3200" dirty="0"/>
              <a:t>of the forces causing the motion.</a:t>
            </a:r>
            <a:endParaRPr lang="en-IN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054" y="3157314"/>
            <a:ext cx="5641016" cy="373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651" y="523286"/>
            <a:ext cx="723153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Force Vectors</a:t>
            </a:r>
            <a:endParaRPr lang="en-US" sz="3600" dirty="0">
              <a:solidFill>
                <a:srgbClr val="C00000"/>
              </a:solidFill>
              <a:latin typeface="Marcellus" panose="020E0602050203020307" pitchFamily="34" charset="0"/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220894" y="1628283"/>
            <a:ext cx="4824636" cy="4340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IN" baseline="30000" dirty="0">
              <a:solidFill>
                <a:schemeClr val="bg1">
                  <a:lumMod val="50000"/>
                </a:schemeClr>
              </a:solidFill>
              <a:latin typeface="Fira san"/>
            </a:endParaRP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C9DDECDA-AC01-47B8-B70B-458DA24787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" y="114434"/>
            <a:ext cx="3245736" cy="81143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3"/>
          <a:stretch/>
        </p:blipFill>
        <p:spPr bwMode="auto">
          <a:xfrm>
            <a:off x="520945" y="1441676"/>
            <a:ext cx="11105442" cy="411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27570" y="4555671"/>
            <a:ext cx="236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Fig. 1 Force Vector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6057" y="5632276"/>
            <a:ext cx="314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1 Force Vectors</a:t>
            </a:r>
            <a:r>
              <a:rPr lang="en-US" baseline="30000" dirty="0" smtClean="0"/>
              <a:t>[1]</a:t>
            </a:r>
            <a:endParaRPr lang="en-IN" baseline="30000" dirty="0"/>
          </a:p>
        </p:txBody>
      </p:sp>
    </p:spTree>
    <p:extLst>
      <p:ext uri="{BB962C8B-B14F-4D97-AF65-F5344CB8AC3E}">
        <p14:creationId xmlns:p14="http://schemas.microsoft.com/office/powerpoint/2010/main" val="273478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95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Moment Vector (Moment of a force about a given point)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" y="1292075"/>
            <a:ext cx="10096964" cy="319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86600" y="4245430"/>
            <a:ext cx="310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2: Moment of a force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9371" y="5071348"/>
            <a:ext cx="310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2: Moment of a force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[2]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14876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95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Moment Vector (Moment of a force about a given point)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8"/>
          <a:stretch/>
        </p:blipFill>
        <p:spPr bwMode="auto">
          <a:xfrm>
            <a:off x="5666014" y="948703"/>
            <a:ext cx="4736702" cy="319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86600" y="4245430"/>
            <a:ext cx="310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2: Moment of a force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9371" y="5071348"/>
            <a:ext cx="310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2: Moment of a force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[2]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393" y="1518557"/>
                <a:ext cx="5556207" cy="3900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latin typeface="Marcellus"/>
                  </a:rPr>
                  <a:t>b) Position Vector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1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/>
                            <a:ea typeface="Cambria Math"/>
                          </a:rPr>
                          <m:t>𝒓</m:t>
                        </m:r>
                      </m:e>
                    </m:acc>
                    <m:r>
                      <a:rPr lang="en-US" sz="2800" b="1" i="1" baseline="-25000">
                        <a:latin typeface="Cambria Math"/>
                        <a:ea typeface="Cambria Math"/>
                      </a:rPr>
                      <m:t>𝐶𝐴</m:t>
                    </m:r>
                  </m:oMath>
                </a14:m>
                <a:r>
                  <a:rPr lang="en-US" sz="2800" b="1" dirty="0" smtClean="0">
                    <a:latin typeface="Marcellus"/>
                  </a:rPr>
                  <a:t>)</a:t>
                </a:r>
              </a:p>
              <a:p>
                <a:r>
                  <a:rPr lang="en-US" sz="2400" dirty="0" smtClean="0">
                    <a:latin typeface="Marcellus"/>
                  </a:rPr>
                  <a:t>The position vector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sz="2400" b="0" i="1" baseline="-25000" smtClean="0">
                        <a:latin typeface="Cambria Math"/>
                      </a:rPr>
                      <m:t>𝐶𝐴</m:t>
                    </m:r>
                    <m:r>
                      <a:rPr lang="en-US" sz="2400" b="0" i="0" baseline="-2500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Marcellus"/>
                  </a:rPr>
                  <a:t>extending from the moment </a:t>
                </a:r>
                <a:r>
                  <a:rPr lang="en-US" sz="2400" dirty="0" err="1" smtClean="0">
                    <a:latin typeface="Marcellus"/>
                  </a:rPr>
                  <a:t>centre</a:t>
                </a:r>
                <a:r>
                  <a:rPr lang="en-US" sz="2400" dirty="0" smtClean="0">
                    <a:latin typeface="Marcellus"/>
                  </a:rPr>
                  <a:t> C to any point on the line of action of force (A or B):   </a:t>
                </a:r>
              </a:p>
              <a:p>
                <a:endParaRPr lang="en-US" sz="2400" dirty="0" smtClean="0">
                  <a:latin typeface="Marcellu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1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latin typeface="Cambria Math"/>
                              <a:ea typeface="Cambria Math"/>
                            </a:rPr>
                            <m:t>𝒓</m:t>
                          </m:r>
                        </m:e>
                      </m:acc>
                      <m:r>
                        <a:rPr lang="en-US" sz="2400" b="1" i="1" baseline="-25000">
                          <a:latin typeface="Cambria Math"/>
                          <a:ea typeface="Cambria Math"/>
                        </a:rPr>
                        <m:t>𝐶𝐴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𝒊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𝒋</m:t>
                      </m:r>
                      <m:r>
                        <a:rPr lang="en-US" sz="2400" b="1" i="1">
                          <a:latin typeface="Cambria Math"/>
                          <a:ea typeface="Cambria Math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/>
                          <a:ea typeface="Cambria Math"/>
                        </a:rPr>
                        <m:t>𝒌</m:t>
                      </m:r>
                    </m:oMath>
                  </m:oMathPara>
                </a14:m>
                <a:endParaRPr lang="en-US" sz="2400" b="1" i="1" dirty="0" smtClean="0">
                  <a:latin typeface="Marcellus"/>
                  <a:ea typeface="Cambria Math"/>
                </a:endParaRPr>
              </a:p>
              <a:p>
                <a:endParaRPr lang="en-US" b="1" i="1" dirty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>
                              <a:latin typeface="Cambria Math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/>
                              <a:ea typeface="Cambria Math"/>
                            </a:rPr>
                            <m:t>𝒓</m:t>
                          </m:r>
                        </m:e>
                      </m:acc>
                      <m:r>
                        <a:rPr lang="en-US" sz="2800" b="1" i="1" baseline="-25000">
                          <a:latin typeface="Cambria Math"/>
                          <a:ea typeface="Cambria Math"/>
                        </a:rPr>
                        <m:t>𝐶𝐴</m:t>
                      </m:r>
                      <m:r>
                        <a:rPr lang="en-US" sz="2800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800" b="1" i="1">
                          <a:latin typeface="Cambria Math"/>
                          <a:ea typeface="Cambria Math"/>
                        </a:rPr>
                        <m:t>𝒊</m:t>
                      </m:r>
                      <m:r>
                        <a:rPr lang="en-US" sz="2800" b="1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sz="2800" b="1" i="1">
                          <a:latin typeface="Cambria Math"/>
                          <a:ea typeface="Cambria Math"/>
                        </a:rPr>
                        <m:t>𝒋</m:t>
                      </m:r>
                      <m:r>
                        <a:rPr lang="en-US" sz="2800" b="1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en-US" sz="2800" b="1" i="1">
                          <a:latin typeface="Cambria Math"/>
                          <a:ea typeface="Cambria Math"/>
                        </a:rPr>
                        <m:t>𝒌</m:t>
                      </m:r>
                    </m:oMath>
                  </m:oMathPara>
                </a14:m>
                <a:endParaRPr lang="en-US" sz="2800" b="1" i="1" dirty="0">
                  <a:latin typeface="Cambria Math"/>
                  <a:ea typeface="Cambria Math"/>
                </a:endParaRPr>
              </a:p>
              <a:p>
                <a:endParaRPr lang="en-US" dirty="0"/>
              </a:p>
              <a:p>
                <a:endParaRPr lang="en-IN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3" y="1518557"/>
                <a:ext cx="5556207" cy="3900235"/>
              </a:xfrm>
              <a:prstGeom prst="rect">
                <a:avLst/>
              </a:prstGeom>
              <a:blipFill rotWithShape="1">
                <a:blip r:embed="rId7"/>
                <a:stretch>
                  <a:fillRect l="-2305" t="-1563" r="-17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5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95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Moment Vector (Moment of a force about a given point)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8"/>
          <a:stretch/>
        </p:blipFill>
        <p:spPr bwMode="auto">
          <a:xfrm>
            <a:off x="5666014" y="939650"/>
            <a:ext cx="4736702" cy="319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86600" y="4245430"/>
            <a:ext cx="310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2: Moment of a force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9371" y="5071348"/>
            <a:ext cx="310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2: Moment of a force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[2]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7393" y="1518557"/>
                <a:ext cx="555620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latin typeface="Marcellus"/>
                  </a:rPr>
                  <a:t>C) Moment Vector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b="1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/>
                            <a:ea typeface="Cambria Math"/>
                          </a:rPr>
                          <m:t>𝑴</m:t>
                        </m:r>
                      </m:e>
                    </m:acc>
                    <m:r>
                      <a:rPr lang="en-US" sz="2800" b="1" i="1" baseline="-25000" smtClean="0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r>
                  <a:rPr lang="en-US" sz="2800" b="1" dirty="0" smtClean="0">
                    <a:latin typeface="Marcellus"/>
                  </a:rPr>
                  <a:t>)</a:t>
                </a:r>
              </a:p>
              <a:p>
                <a:r>
                  <a:rPr lang="en-US" sz="2400" dirty="0" smtClean="0">
                    <a:latin typeface="Marcellus"/>
                  </a:rPr>
                  <a:t>The cross product of position vector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sz="2400" b="0" i="1" baseline="-25000" smtClean="0">
                        <a:latin typeface="Cambria Math"/>
                      </a:rPr>
                      <m:t>𝐶𝐴</m:t>
                    </m:r>
                    <m:r>
                      <a:rPr lang="en-US" sz="2400" b="0" i="0" baseline="-2500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Marcellus"/>
                  </a:rPr>
                  <a:t> and the force vector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/>
                            <a:ea typeface="Cambria Math"/>
                          </a:rPr>
                          <m:t>𝑭</m:t>
                        </m:r>
                      </m:e>
                    </m:acc>
                  </m:oMath>
                </a14:m>
                <a:r>
                  <a:rPr lang="en-US" sz="2400" dirty="0" smtClean="0">
                    <a:latin typeface="Marcellus"/>
                  </a:rPr>
                  <a:t> to obtain the moment </a:t>
                </a:r>
                <a:r>
                  <a:rPr lang="en-US" sz="2400" dirty="0" err="1" smtClean="0">
                    <a:latin typeface="Marcellus"/>
                  </a:rPr>
                  <a:t>centre</a:t>
                </a:r>
                <a:r>
                  <a:rPr lang="en-US" sz="2400" dirty="0" smtClean="0">
                    <a:latin typeface="Marcellu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/>
                            <a:ea typeface="Cambria Math"/>
                          </a:rPr>
                          <m:t>𝑴</m:t>
                        </m:r>
                      </m:e>
                    </m:acc>
                    <m:r>
                      <a:rPr lang="en-US" sz="2400" b="1" i="1" baseline="-25000">
                        <a:latin typeface="Cambria Math"/>
                        <a:ea typeface="Cambria Math"/>
                      </a:rPr>
                      <m:t>𝐶</m:t>
                    </m:r>
                  </m:oMath>
                </a14:m>
                <a:endParaRPr lang="en-US" sz="2400" dirty="0" smtClean="0">
                  <a:latin typeface="Marcellus"/>
                </a:endParaRPr>
              </a:p>
              <a:p>
                <a:endParaRPr lang="en-US" dirty="0"/>
              </a:p>
              <a:p>
                <a:endParaRPr lang="en-IN" baseline="-25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3" y="1518557"/>
                <a:ext cx="5556207" cy="2092881"/>
              </a:xfrm>
              <a:prstGeom prst="rect">
                <a:avLst/>
              </a:prstGeom>
              <a:blipFill rotWithShape="1">
                <a:blip r:embed="rId7"/>
                <a:stretch>
                  <a:fillRect l="-2305" t="-2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3368058"/>
            <a:ext cx="8231187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27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95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Vector components of a force about a given line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3199" y="4274976"/>
            <a:ext cx="369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3: Vector components of a force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31644" y="5084921"/>
            <a:ext cx="372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3: Vector components of a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force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[2]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3" y="1232440"/>
            <a:ext cx="4744112" cy="362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5" y="1489982"/>
            <a:ext cx="382905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225440" y="3568680"/>
              <a:ext cx="3264120" cy="654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9600" y="3504960"/>
                <a:ext cx="3296160" cy="7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74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95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Vector components of a force about a given line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95"/>
          <a:stretch/>
        </p:blipFill>
        <p:spPr bwMode="auto">
          <a:xfrm>
            <a:off x="99588" y="1224915"/>
            <a:ext cx="8846539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3110865"/>
            <a:ext cx="382905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76949" y="5887634"/>
            <a:ext cx="369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3: Vector components of a force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157070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95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Moment of a force about a given line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64C82230-DFDE-4833-BFB9-9F9B8AFD7B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" y="5887634"/>
            <a:ext cx="3245736" cy="81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393" y="1518557"/>
            <a:ext cx="55562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6644236" y="3896909"/>
            <a:ext cx="369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Fig 4: Moment of a force about a given line</a:t>
            </a:r>
            <a:r>
              <a:rPr lang="en-US" baseline="30000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[1]</a:t>
            </a:r>
            <a:endParaRPr lang="en-IN" baseline="30000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125" y="1095375"/>
            <a:ext cx="37338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8" y="1252221"/>
            <a:ext cx="5375734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48387" r="1147" b="36009"/>
          <a:stretch/>
        </p:blipFill>
        <p:spPr bwMode="auto">
          <a:xfrm>
            <a:off x="6106563" y="3764641"/>
            <a:ext cx="4588372" cy="67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0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D9A78"/>
    </a:accent1>
    <a:accent2>
      <a:srgbClr val="8BC145"/>
    </a:accent2>
    <a:accent3>
      <a:srgbClr val="36AFCE"/>
    </a:accent3>
    <a:accent4>
      <a:srgbClr val="1D6FA9"/>
    </a:accent4>
    <a:accent5>
      <a:srgbClr val="B74919"/>
    </a:accent5>
    <a:accent6>
      <a:srgbClr val="F19D19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920</Words>
  <Application>Microsoft Office PowerPoint</Application>
  <PresentationFormat>Custom</PresentationFormat>
  <Paragraphs>76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 </vt:lpstr>
      <vt:lpstr>Vector</vt:lpstr>
      <vt:lpstr>Force Vectors</vt:lpstr>
      <vt:lpstr>Moment Vector (Moment of a force about a given point)  </vt:lpstr>
      <vt:lpstr>Moment Vector (Moment of a force about a given point)  </vt:lpstr>
      <vt:lpstr>Moment Vector (Moment of a force about a given point)  </vt:lpstr>
      <vt:lpstr>Vector components of a force about a given line  </vt:lpstr>
      <vt:lpstr>Vector components of a force about a given line  </vt:lpstr>
      <vt:lpstr>Moment of a force about a given line  </vt:lpstr>
      <vt:lpstr>Moment of a force about a given line  </vt:lpstr>
      <vt:lpstr>Magnitude of force and their direction  </vt:lpstr>
      <vt:lpstr>Magnitude of force and their direction  </vt:lpstr>
      <vt:lpstr>Numerical on Vector component of force about a line,   moment of given force about a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on Forces in Space  (Resultant of parallel space forces)  </vt:lpstr>
      <vt:lpstr>PowerPoint Presentation</vt:lpstr>
      <vt:lpstr>PowerPoint Presentation</vt:lpstr>
      <vt:lpstr>PowerPoint Presentation</vt:lpstr>
      <vt:lpstr>PowerPoint Presentation</vt:lpstr>
      <vt:lpstr>Numerical on Forces in Space  (Resultant of General force system in Space)  </vt:lpstr>
      <vt:lpstr>References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deo</dc:creator>
  <cp:lastModifiedBy>Admin</cp:lastModifiedBy>
  <cp:revision>125</cp:revision>
  <cp:lastPrinted>2023-03-13T09:33:18Z</cp:lastPrinted>
  <dcterms:created xsi:type="dcterms:W3CDTF">2020-04-30T07:52:47Z</dcterms:created>
  <dcterms:modified xsi:type="dcterms:W3CDTF">2025-01-23T06:07:32Z</dcterms:modified>
</cp:coreProperties>
</file>